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8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304" r:id="rId17"/>
    <p:sldId id="305" r:id="rId18"/>
    <p:sldId id="290" r:id="rId19"/>
    <p:sldId id="291" r:id="rId20"/>
    <p:sldId id="295" r:id="rId21"/>
    <p:sldId id="296" r:id="rId22"/>
    <p:sldId id="297" r:id="rId23"/>
    <p:sldId id="300" r:id="rId24"/>
    <p:sldId id="301" r:id="rId25"/>
    <p:sldId id="303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4EA"/>
    <a:srgbClr val="B2C3EA"/>
    <a:srgbClr val="AED6EE"/>
    <a:srgbClr val="B0DEEC"/>
    <a:srgbClr val="ACD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35" autoAdjust="0"/>
    <p:restoredTop sz="95405" autoAdjust="0"/>
  </p:normalViewPr>
  <p:slideViewPr>
    <p:cSldViewPr snapToGrid="0">
      <p:cViewPr varScale="1">
        <p:scale>
          <a:sx n="77" d="100"/>
          <a:sy n="77" d="100"/>
        </p:scale>
        <p:origin x="77" y="25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81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E4C0-547D-408B-9967-5A8979C16DB9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8D218-18D5-4C1B-AA36-C85DE7659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5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48D218-18D5-4C1B-AA36-C85DE76596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54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ICRISAT photo: India/Kothapally selected pictures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FD9DC65-BAA2-4AA2-A9A2-F3412716035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5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Information source: CIA Publications: World Factbook, India (https://www.cia.gov/library/publications/the-world-factbook/geos/IN.html) and the US (https://www.cia.gov/library/publications/the-world-factbook/geos/US.html), June 29, 2009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Content source: Adlakha, “International Brief: Population Trends: India,” US Department of Commerce: Economics and Statistics Administration Bureau of the Census.  IB/97-1, April 1997.  &lt;http://www.census.gov/ipc/prod/ib-9701.pdf&gt; June 30, 2009.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Photo source: Pratyush, “Maha Govt plant to demolish ‘Dharavi Slum’ to make high-rise mega blocks for slum-dwellers,” India Daily, Instablogs Network, May 31, 2007.  &lt;http://www.indiadaily.org/entry/maha-govt-plans-to-demolish-dharavi-slum-to-make-high-rise-mega-blocks-for-slum-dwellers/&gt; June 30, 2009.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http://www.prb.org/Datafinder/Geography/Summary.aspx?region=142&amp;region_type=2</a:t>
            </a:r>
          </a:p>
          <a:p>
            <a:pPr marL="0" lvl="2">
              <a:spcBef>
                <a:spcPct val="0"/>
              </a:spcBef>
            </a:pPr>
            <a:r>
              <a:rPr lang="en-US"/>
              <a:t>http://geography.about.com/od/obtainpopulationdata/a/indiapopulation.htm</a:t>
            </a:r>
          </a:p>
          <a:p>
            <a:pPr>
              <a:spcBef>
                <a:spcPct val="0"/>
              </a:spcBef>
            </a:pPr>
            <a:r>
              <a:rPr lang="en-US"/>
              <a:t>http://mw2.google.com/mw-panoramio/photos/medium/1526900.jpg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97ABBD2-545A-46CE-8A0A-F36E5D6C25D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4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Information source: CIA Publications: World Factbook, India (https://www.cia.gov/library/publications/the-world-factbook/geos/IN.html) and the US (https://www.cia.gov/library/publications/the-world-factbook/geos/US.html), June 29, 2009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Picture source: CIA Publications, World Factbook, Regional Maps: Political World (https://www.cia.gov/library/publications/the-world-factbook/maps/refmap_political_world.html), June 29, 2009</a:t>
            </a:r>
          </a:p>
          <a:p>
            <a:pPr>
              <a:spcBef>
                <a:spcPct val="0"/>
              </a:spcBef>
            </a:pPr>
            <a:r>
              <a:rPr lang="en-US"/>
              <a:t>http://travel.nationalgeographic.com/places://www.mapsofindia.com/india-climate.html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Photo source: US Department of Agriculture Natural Resources Conservation Service, Global Population Density Map &lt;http://soils.usda.gov/use/worldsoils/mapindex/popden.html&gt; June 30, 2009.</a:t>
            </a:r>
          </a:p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1DACA8-F21E-4AE7-BB23-EAA50D82157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5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Information source: CIA Publications: World Factbook, India (https://www.cia.gov/library/publications/the-world-factbook/geos/IN.html) and the US (https://www.cia.gov/library/publications/the-world-factbook/geos/US.html), June 29, 2009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Picture source: CIA Publications, World Factbook, Regional Maps: Political World (https://www.cia.gov/library/publications/the-world-factbook/maps/refmap_political_world.html), June 29, 2009</a:t>
            </a:r>
          </a:p>
          <a:p>
            <a:pPr>
              <a:spcBef>
                <a:spcPct val="0"/>
              </a:spcBef>
            </a:pPr>
            <a:r>
              <a:rPr lang="en-US"/>
              <a:t>http://travel.nationalgeographic.com/places://www.mapsofindia.com/india-climate.html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Photo source: US Department of Agriculture Natural Resources Conservation Service, Global Population Density Map &lt;http://soils.usda.gov/use/worldsoils/mapindex/popden.html&gt; June 30, 2009.</a:t>
            </a:r>
          </a:p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1DACA8-F21E-4AE7-BB23-EAA50D82157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2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/>
              <a:t>Content source: CIA Publications: World Factbook, India (https://www.cia.gov/library/publications/the-world-factbook/geos/IN.html) and the US (https://www.cia.gov/library/publications/the-world-factbook/geos/US.html), June 30, 2009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Content source: Adlakha, “International Brief: Population Trends: India,” US Department of Commerce: Economics and Statistics Administration Bureau of the Census.  IB/97-1, April 1997.  &lt;http://www.census.gov/ipc/prod/ib-9701.pdf&gt; June 30, 2009.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/>
              <a:t>Photo source: Hayatgheyb, Heidi K. Brenner.  “India’s Children Beggars Go to School,” Amistad International, 2009. &lt;http://www.amistadinternational.org/pages/indias_beggars.html&gt; June 30, 2009.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970D4C0-AE09-4E02-A558-2890A49BC19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1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3" eaLnBrk="1" hangingPunct="1">
              <a:spcBef>
                <a:spcPct val="0"/>
              </a:spcBef>
            </a:pPr>
            <a:r>
              <a:rPr lang="en-US"/>
              <a:t>Content source: Caplin, Jessica.  “Feeding an Elephant: Malnutrition and the Right to Food in India,” Harvard International Review.  Fall 2008.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4B5DE6-83BB-45E8-A9BC-A63E3F016F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3" eaLnBrk="1" hangingPunct="1">
              <a:spcBef>
                <a:spcPct val="0"/>
              </a:spcBef>
            </a:pPr>
            <a:r>
              <a:rPr lang="en-US"/>
              <a:t>Content source: Caplin, Jessica.  “Feeding an Elephant: Malnutrition and the Right to Food in India,” Harvard International Review.  Fall 2008.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4B5DE6-83BB-45E8-A9BC-A63E3F016F2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4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3" eaLnBrk="1" hangingPunct="1">
              <a:spcBef>
                <a:spcPct val="0"/>
              </a:spcBef>
            </a:pPr>
            <a:r>
              <a:rPr lang="en-US"/>
              <a:t>Content source: Caplin, Jessica.  “Feeding an Elephant: Malnutrition and the Right to Food in India,” Harvard International Review.  Fall 2008.</a:t>
            </a:r>
          </a:p>
          <a:p>
            <a:pPr eaLnBrk="1" hangingPunct="1">
              <a:spcBef>
                <a:spcPct val="0"/>
              </a:spcBef>
            </a:pPr>
            <a:endParaRPr lang="en-US"/>
          </a:p>
          <a:p>
            <a:pPr eaLnBrk="1" hangingPunct="1">
              <a:spcBef>
                <a:spcPct val="0"/>
              </a:spcBef>
            </a:pPr>
            <a:r>
              <a:rPr lang="en-US"/>
              <a:t>Photo source: Seelam, Noah, “India’s Economy: The Boom from the Bottom,” ISKCON News Weekly, Feb. 14, 2009 &lt;http://news.iskcon.com/node/1857/2009-03-28/indias_economy_boom_bottom&gt; July 29, 2009.</a:t>
            </a: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F64FC4-D01B-45CE-8382-15A18861740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0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827" y="148966"/>
            <a:ext cx="9144000" cy="15240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1062" y="2303204"/>
            <a:ext cx="9144000" cy="374661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0" y="1707891"/>
            <a:ext cx="12145532" cy="51435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03410" y="6307110"/>
            <a:ext cx="4424737" cy="320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14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14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14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https://www1.udel.edu/lock-down/ocm-graphics/internal/UDPrimaryLogo2945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5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31" y="6238875"/>
            <a:ext cx="1121963" cy="45720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4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7" y="110425"/>
            <a:ext cx="10661073" cy="77585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27" y="1100403"/>
            <a:ext cx="10661073" cy="5076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0426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902456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594"/>
            <a:ext cx="10515600" cy="54451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48180"/>
            <a:ext cx="5181600" cy="532878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-2630" y="652758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1141368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4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053"/>
            <a:ext cx="10515600" cy="595456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432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853179"/>
            <a:ext cx="12192000" cy="181770"/>
          </a:xfrm>
          <a:prstGeom prst="rect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2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9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590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9375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418223" cy="6858000"/>
            <a:chOff x="325820" y="0"/>
            <a:chExt cx="418223" cy="68580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72289" y="0"/>
              <a:ext cx="0" cy="685800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97572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5820" y="0"/>
              <a:ext cx="0" cy="6858000"/>
            </a:xfrm>
            <a:prstGeom prst="line">
              <a:avLst/>
            </a:prstGeom>
            <a:ln w="381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65227" y="0"/>
              <a:ext cx="0" cy="6858000"/>
            </a:xfrm>
            <a:prstGeom prst="line">
              <a:avLst/>
            </a:prstGeom>
            <a:ln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11696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634" y="0"/>
              <a:ext cx="0" cy="6858000"/>
            </a:xfrm>
            <a:prstGeom prst="line">
              <a:avLst/>
            </a:prstGeom>
            <a:ln w="12700">
              <a:solidFill>
                <a:srgbClr val="0118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51103" y="0"/>
              <a:ext cx="0" cy="6858000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44043" y="0"/>
              <a:ext cx="0" cy="685800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8758" y="0"/>
              <a:ext cx="0" cy="6858000"/>
            </a:xfrm>
            <a:prstGeom prst="line">
              <a:avLst/>
            </a:prstGeom>
            <a:ln w="952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8165" y="0"/>
              <a:ext cx="0" cy="6858000"/>
            </a:xfrm>
            <a:prstGeom prst="line">
              <a:avLst/>
            </a:prstGeom>
            <a:ln w="19050">
              <a:solidFill>
                <a:srgbClr val="009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 userDrawn="1"/>
        </p:nvSpPr>
        <p:spPr>
          <a:xfrm>
            <a:off x="1111770" y="6447155"/>
            <a:ext cx="2929007" cy="2391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glow rad="127000">
                    <a:schemeClr val="bg1"/>
                  </a:glow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Department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 </a:t>
            </a:r>
            <a:r>
              <a:rPr lang="en-US" sz="900" b="1" kern="1200" cap="small" dirty="0">
                <a:solidFill>
                  <a:schemeClr val="accent1">
                    <a:lumMod val="75000"/>
                    <a:alpha val="40000"/>
                  </a:schemeClr>
                </a:solidFill>
                <a:effectLst>
                  <a:outerShdw blurRad="50800" dist="50800" dir="5400000" sx="0" sy="0" algn="ctr">
                    <a:schemeClr val="bg1">
                      <a:lumMod val="85000"/>
                    </a:schemeClr>
                  </a:outerShdw>
                </a:effectLst>
                <a:latin typeface="Garamond" panose="02020404030301010803" pitchFamily="18" charset="0"/>
                <a:ea typeface="Cambria" panose="02040503050406030204" pitchFamily="18" charset="0"/>
              </a:rPr>
              <a:t>of Applied Economics and Statistics</a:t>
            </a:r>
            <a:endParaRPr lang="en-US" sz="900" dirty="0">
              <a:solidFill>
                <a:schemeClr val="accent1">
                  <a:lumMod val="75000"/>
                  <a:alpha val="40000"/>
                </a:schemeClr>
              </a:solidFill>
              <a:effectLst>
                <a:outerShdw blurRad="50800" dist="50800" dir="5400000" sx="0" sy="0" algn="ctr">
                  <a:schemeClr val="bg1">
                    <a:lumMod val="85000"/>
                  </a:scheme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" name="Picture 2" descr="https://www1.udel.edu/lock-down/ocm-graphics/internal/UDPrimaryLogo294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  <a14:imgEffect>
                      <a14:brightnessContrast bright="6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09" y="6447155"/>
            <a:ext cx="673178" cy="27432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4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930400" y="6245225"/>
            <a:ext cx="2540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70E7F7-4B0D-406E-B713-7A24CCF82D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4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43809-9D17-4F49-A812-4E2A2D8F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1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55765" y="2046941"/>
            <a:ext cx="5565181" cy="3911699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6000" b="1" dirty="0"/>
              <a:t>APEC 100</a:t>
            </a:r>
            <a:br>
              <a:rPr lang="en-US" sz="6000" b="1" dirty="0"/>
            </a:br>
            <a:r>
              <a:rPr lang="en-US" sz="6000" b="1" dirty="0"/>
              <a:t>Sustainable Development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18546" y="998048"/>
            <a:ext cx="9061291" cy="7650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International Development and Poverty</a:t>
            </a:r>
            <a:endParaRPr lang="en-US" sz="3600" b="1" dirty="0"/>
          </a:p>
        </p:txBody>
      </p:sp>
      <p:pic>
        <p:nvPicPr>
          <p:cNvPr id="2" name="Picture 2" descr="C:\Documents and Settings\messer\My Documents\Cropper Captures\CropperCapture[3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2323" y="2356936"/>
            <a:ext cx="3899073" cy="3909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1932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" y="111125"/>
            <a:ext cx="12522705" cy="182940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World Sized by </a:t>
            </a:r>
            <a:br>
              <a:rPr lang="en-US" sz="4000" dirty="0"/>
            </a:br>
            <a:r>
              <a:rPr lang="en-US" sz="4000" dirty="0"/>
              <a:t>Royalties and License Fees Exports</a:t>
            </a:r>
          </a:p>
        </p:txBody>
      </p:sp>
      <p:pic>
        <p:nvPicPr>
          <p:cNvPr id="47106" name="Picture 2" descr="C:\Documents and Settings\messer\My Documents\Cropper Captures\CropperCapture[2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523" y="2233077"/>
            <a:ext cx="10327831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387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0941" y="274638"/>
            <a:ext cx="8331200" cy="13255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b="1" dirty="0"/>
              <a:t>Exploitation of Natural Resources Necessary for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2286000"/>
            <a:ext cx="11277600" cy="4572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Natural resources can provide an advantage in economic development.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However, in some cases, abundant natural resources of high value can be a detriment if it leads to internal wars over control.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1"/>
                </a:solidFill>
                <a:ea typeface="+mn-ea"/>
                <a:cs typeface="+mn-cs"/>
              </a:rPr>
              <a:t>Diamonds in the Congo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1"/>
                </a:solidFill>
                <a:ea typeface="+mn-ea"/>
                <a:cs typeface="+mn-cs"/>
              </a:rPr>
              <a:t>Oil in Nigeria, Libya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chemeClr val="tx1"/>
                </a:solidFill>
              </a:rPr>
              <a:t>But not all developed countries relied on natural resources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chemeClr val="tx1"/>
                </a:solidFill>
              </a:rPr>
              <a:t>Some used stocks of human entrepreneurial resources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152400"/>
            <a:ext cx="3328608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06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12192000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000" dirty="0">
                <a:solidFill>
                  <a:schemeClr val="tx1"/>
                </a:solidFill>
              </a:rPr>
              <a:t>Nine Factors to Improve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Human Welfare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8968" y="1517140"/>
            <a:ext cx="11363032" cy="5264660"/>
          </a:xfrm>
        </p:spPr>
        <p:txBody>
          <a:bodyPr>
            <a:normAutofit fontScale="85000" lnSpcReduction="20000"/>
          </a:bodyPr>
          <a:lstStyle/>
          <a:p>
            <a:pPr marL="398463" indent="-341313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National unity (lack of internal conflict)</a:t>
            </a:r>
          </a:p>
          <a:p>
            <a:pPr marL="514350" indent="-45720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Market-oriented economy</a:t>
            </a: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Democratic form of government</a:t>
            </a: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Sound education system</a:t>
            </a: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Protection of private property rights</a:t>
            </a: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Opportunity for social and economic mobility</a:t>
            </a: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Level of economic growth exceeds the level of population growth</a:t>
            </a: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400" i="1" dirty="0">
              <a:solidFill>
                <a:schemeClr val="tx1"/>
              </a:solidFill>
              <a:latin typeface="+mj-lt"/>
            </a:endParaRP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Corruption is relative minor.</a:t>
            </a: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Protection from the worse impacts of severe natural disasters</a:t>
            </a:r>
          </a:p>
          <a:p>
            <a:pPr marL="400050" eaLnBrk="1" hangingPunct="1">
              <a:lnSpc>
                <a:spcPct val="80000"/>
              </a:lnSpc>
              <a:buFont typeface="+mj-lt"/>
              <a:buAutoNum type="arabicPeriod"/>
              <a:defRPr/>
            </a:pPr>
            <a:endParaRPr lang="en-US" sz="2400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308595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solidFill>
                  <a:schemeClr val="tx1"/>
                </a:solidFill>
              </a:rPr>
              <a:t>Why Market-Oriented Economy?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316" y="1270163"/>
            <a:ext cx="11168284" cy="543543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Adam Smith (Capitalism)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Production efficiency increases with labor specialization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Changes in the prices of goods signal producers to make more or to make less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Competition and profit incentives improve the availability and quality of goods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More efficient producers remain and the less efficient go out of business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Comparative advantage shows that trade will enable countries to specialize their production and will lead to increased wealth with both trading partners.</a:t>
            </a:r>
          </a:p>
          <a:p>
            <a:pPr eaLnBrk="1" hangingPunct="1">
              <a:lnSpc>
                <a:spcPct val="110000"/>
              </a:lnSpc>
              <a:defRPr/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Karl Marx (Marxism)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Owners of land and machines oppress workers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Advocated a system where production and consumption follow abilities and needs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Toward a classless, stateless society with no private property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In general these systems failed because of inefficiency and the lack of incentives for individual hard work.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Ignored issues of comparative advantage</a:t>
            </a:r>
          </a:p>
        </p:txBody>
      </p:sp>
    </p:spTree>
    <p:extLst>
      <p:ext uri="{BB962C8B-B14F-4D97-AF65-F5344CB8AC3E}">
        <p14:creationId xmlns:p14="http://schemas.microsoft.com/office/powerpoint/2010/main" val="351961778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Why Property Rights?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4954" y="1600200"/>
            <a:ext cx="10947446" cy="4927028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Property rights protect a person’s access to a stream of benefits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Property rights promote investment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Text: Human creativity is closely associated with the extent that benefits return to the originator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Expropriation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Little evidence of success at improving human welfare.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Tragedy of the commons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608132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The Roles of Government from a Capitalist Perspective</a:t>
            </a:r>
            <a:endParaRPr lang="en-US" dirty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564404" y="1305446"/>
            <a:ext cx="11017996" cy="5247754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2400" dirty="0"/>
              <a:t>Collect revenue for public goods (could also provide these goods directly or hire others to do so)</a:t>
            </a:r>
          </a:p>
          <a:p>
            <a:pPr lvl="1" eaLnBrk="1" hangingPunct="1">
              <a:defRPr/>
            </a:pPr>
            <a:r>
              <a:rPr lang="en-US" sz="2000" dirty="0"/>
              <a:t>Physical infrastructure, such as roads, airports, harbors, train stations</a:t>
            </a:r>
          </a:p>
          <a:p>
            <a:pPr lvl="1" eaLnBrk="1" hangingPunct="1">
              <a:defRPr/>
            </a:pPr>
            <a:r>
              <a:rPr lang="en-US" sz="2000" dirty="0"/>
              <a:t>Public education (thought private markets can also provide)</a:t>
            </a:r>
          </a:p>
          <a:p>
            <a:pPr lvl="1" eaLnBrk="1" hangingPunct="1">
              <a:defRPr/>
            </a:pPr>
            <a:r>
              <a:rPr lang="en-US" sz="2000" dirty="0"/>
              <a:t>Military defense</a:t>
            </a:r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Provide institutional infrastructure</a:t>
            </a:r>
          </a:p>
          <a:p>
            <a:pPr lvl="1" eaLnBrk="1" hangingPunct="1">
              <a:defRPr/>
            </a:pPr>
            <a:r>
              <a:rPr lang="en-US" dirty="0"/>
              <a:t>Enforcement of rights, regulation of food safety, health policy, etc</a:t>
            </a:r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Perform as a market participant in cases of market failure</a:t>
            </a:r>
          </a:p>
          <a:p>
            <a:pPr lvl="1" eaLnBrk="1" hangingPunct="1">
              <a:defRPr/>
            </a:pPr>
            <a:r>
              <a:rPr lang="en-US" dirty="0"/>
              <a:t>Sell electricity, provide insurance in case of moral hazard</a:t>
            </a:r>
          </a:p>
          <a:p>
            <a:pPr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Modify market outcomes with large externalities with policy instruments</a:t>
            </a:r>
          </a:p>
          <a:p>
            <a:pPr lvl="1" eaLnBrk="1" hangingPunct="1">
              <a:defRPr/>
            </a:pPr>
            <a:r>
              <a:rPr lang="en-US" dirty="0"/>
              <a:t>Such as taxes on pollution.</a:t>
            </a:r>
            <a:endParaRPr lang="en-US" sz="1800" dirty="0"/>
          </a:p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2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1" descr="http://www.economist.com/images/20030823/CFN965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51198"/>
          <a:stretch>
            <a:fillRect/>
          </a:stretch>
        </p:blipFill>
        <p:spPr>
          <a:xfrm>
            <a:off x="1981200" y="533400"/>
            <a:ext cx="8531780" cy="5257800"/>
          </a:xfrm>
          <a:noFill/>
          <a:ln>
            <a:solidFill>
              <a:schemeClr val="accent1"/>
            </a:solidFill>
          </a:ln>
        </p:spPr>
      </p:pic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743200" y="6400800"/>
            <a:ext cx="7467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Source:</a:t>
            </a:r>
            <a:r>
              <a:rPr lang="en-US" b="1" dirty="0"/>
              <a:t> “Catching up”</a:t>
            </a:r>
            <a:r>
              <a:rPr lang="en-US" dirty="0"/>
              <a:t> </a:t>
            </a:r>
            <a:r>
              <a:rPr lang="en-US" i="1" dirty="0"/>
              <a:t>The Economist Magazine</a:t>
            </a:r>
            <a:r>
              <a:rPr lang="en-US" dirty="0"/>
              <a:t>, Aug 21st 2003 </a:t>
            </a:r>
          </a:p>
        </p:txBody>
      </p:sp>
    </p:spTree>
    <p:extLst>
      <p:ext uri="{BB962C8B-B14F-4D97-AF65-F5344CB8AC3E}">
        <p14:creationId xmlns:p14="http://schemas.microsoft.com/office/powerpoint/2010/main" val="3688215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5002306" y="6370918"/>
            <a:ext cx="9956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Source:</a:t>
            </a:r>
            <a:r>
              <a:rPr lang="en-US" b="1" dirty="0"/>
              <a:t> “Catching up”</a:t>
            </a:r>
            <a:r>
              <a:rPr lang="en-US" dirty="0"/>
              <a:t> </a:t>
            </a:r>
            <a:r>
              <a:rPr lang="en-US" i="1" dirty="0"/>
              <a:t>The Economist Magazine</a:t>
            </a:r>
            <a:r>
              <a:rPr lang="en-US"/>
              <a:t>, 2003 </a:t>
            </a:r>
            <a:endParaRPr lang="en-US" dirty="0"/>
          </a:p>
        </p:txBody>
      </p:sp>
      <p:pic>
        <p:nvPicPr>
          <p:cNvPr id="4" name="Picture 1" descr="http://www.economist.com/images/20030823/CFN965.gif"/>
          <p:cNvPicPr>
            <a:picLocks noChangeAspect="1" noChangeArrowheads="1"/>
          </p:cNvPicPr>
          <p:nvPr/>
        </p:nvPicPr>
        <p:blipFill>
          <a:blip r:embed="rId2" cstate="print"/>
          <a:srcRect t="50022"/>
          <a:stretch>
            <a:fillRect/>
          </a:stretch>
        </p:blipFill>
        <p:spPr>
          <a:xfrm>
            <a:off x="1040275" y="144929"/>
            <a:ext cx="10031136" cy="62853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611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3183" y="152401"/>
            <a:ext cx="10515600" cy="1470025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Case Study: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International Development </a:t>
            </a:r>
            <a:r>
              <a:rPr dirty="0">
                <a:latin typeface="+mn-lt"/>
              </a:rPr>
              <a:t>in India</a:t>
            </a:r>
          </a:p>
        </p:txBody>
      </p:sp>
      <p:pic>
        <p:nvPicPr>
          <p:cNvPr id="4098" name="Picture 2" descr="Image result for international development in in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31" y="2470725"/>
            <a:ext cx="6367531" cy="417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2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612" y="0"/>
            <a:ext cx="9753600" cy="792162"/>
          </a:xfrm>
        </p:spPr>
        <p:txBody>
          <a:bodyPr/>
          <a:lstStyle/>
          <a:p>
            <a:pPr algn="ctr"/>
            <a:r>
              <a:rPr lang="en-US" dirty="0"/>
              <a:t>Wealth and Income over time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70" y="1183399"/>
            <a:ext cx="7823200" cy="5152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41600" y="6336268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http://www.gapminder.org/</a:t>
            </a:r>
          </a:p>
        </p:txBody>
      </p:sp>
    </p:spTree>
    <p:extLst>
      <p:ext uri="{BB962C8B-B14F-4D97-AF65-F5344CB8AC3E}">
        <p14:creationId xmlns:p14="http://schemas.microsoft.com/office/powerpoint/2010/main" val="255562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16000" y="256997"/>
            <a:ext cx="11176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Sized </a:t>
            </a:r>
            <a:br>
              <a:rPr lang="en-US" dirty="0"/>
            </a:br>
            <a:r>
              <a:rPr lang="en-US" dirty="0"/>
              <a:t>by Land Area</a:t>
            </a:r>
          </a:p>
        </p:txBody>
      </p:sp>
      <p:pic>
        <p:nvPicPr>
          <p:cNvPr id="39938" name="Picture 2" descr="C:\Documents and Settings\messer\My Documents\Cropper Captures\CropperCapture[7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710" y="1394877"/>
            <a:ext cx="11755652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668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06400" y="274638"/>
            <a:ext cx="11176000" cy="79216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dirty="0">
                <a:latin typeface="+mn-lt"/>
              </a:rPr>
              <a:t>POPULATION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"/>
          </p:nvPr>
        </p:nvSpPr>
        <p:spPr>
          <a:xfrm>
            <a:off x="570948" y="1140668"/>
            <a:ext cx="10846904" cy="4307553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en-US" sz="2800" dirty="0"/>
              <a:t>US: 	    319 million (2014)	</a:t>
            </a:r>
          </a:p>
          <a:p>
            <a:pPr>
              <a:buFont typeface="Wingdings 2" pitchFamily="18" charset="2"/>
              <a:buNone/>
            </a:pPr>
            <a:r>
              <a:rPr lang="en-US" sz="2800" dirty="0"/>
              <a:t>India: 	 1,252 million (</a:t>
            </a:r>
            <a:r>
              <a:rPr lang="en-US" dirty="0"/>
              <a:t>India contains ~18% of the world’s population)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India’s population is expected to surpass China’s by mid-century (India will then be the most populated country in the world)</a:t>
            </a:r>
          </a:p>
        </p:txBody>
      </p:sp>
      <p:pic>
        <p:nvPicPr>
          <p:cNvPr id="1331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8304" y="4167652"/>
            <a:ext cx="5233128" cy="2561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Image result for india population over ti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88" y="3952875"/>
            <a:ext cx="40005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9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41" y="228600"/>
            <a:ext cx="10972800" cy="56356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POPULATION DENSITY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17240"/>
            <a:ext cx="11582400" cy="4908924"/>
          </a:xfrm>
        </p:spPr>
        <p:txBody>
          <a:bodyPr/>
          <a:lstStyle/>
          <a:p>
            <a:pPr marL="457200" lvl="1" indent="0">
              <a:buNone/>
            </a:pPr>
            <a:r>
              <a:rPr lang="en-US" sz="3200" dirty="0"/>
              <a:t>US: 	9,826,630 </a:t>
            </a:r>
            <a:r>
              <a:rPr lang="en-US" sz="3200" dirty="0" err="1"/>
              <a:t>sq</a:t>
            </a:r>
            <a:r>
              <a:rPr lang="en-US" sz="3200" dirty="0"/>
              <a:t> km    	</a:t>
            </a:r>
          </a:p>
          <a:p>
            <a:pPr marL="457200" lvl="1" indent="0">
              <a:buNone/>
            </a:pPr>
            <a:r>
              <a:rPr lang="en-US" sz="3200" dirty="0"/>
              <a:t>India: 	3,287,590 </a:t>
            </a:r>
            <a:r>
              <a:rPr lang="en-US" sz="3200" dirty="0" err="1"/>
              <a:t>sq</a:t>
            </a:r>
            <a:r>
              <a:rPr lang="en-US" sz="3200" dirty="0"/>
              <a:t> km	</a:t>
            </a:r>
            <a:r>
              <a:rPr lang="en-US" sz="2800" dirty="0"/>
              <a:t>(about 1/3 the size of the US)</a:t>
            </a:r>
          </a:p>
        </p:txBody>
      </p:sp>
      <p:sp>
        <p:nvSpPr>
          <p:cNvPr id="14340" name="TextBox 6"/>
          <p:cNvSpPr txBox="1">
            <a:spLocks noChangeArrowheads="1"/>
          </p:cNvSpPr>
          <p:nvPr/>
        </p:nvSpPr>
        <p:spPr bwMode="auto">
          <a:xfrm>
            <a:off x="4470400" y="6657976"/>
            <a:ext cx="38608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00">
                <a:latin typeface="Perpetua" pitchFamily="18" charset="0"/>
              </a:rPr>
              <a:t>Content Source: CIA World Factbook,  2009</a:t>
            </a:r>
          </a:p>
        </p:txBody>
      </p:sp>
      <p:pic>
        <p:nvPicPr>
          <p:cNvPr id="14341" name="Picture 9"/>
          <p:cNvPicPr>
            <a:picLocks noChangeAspect="1" noChangeArrowheads="1"/>
          </p:cNvPicPr>
          <p:nvPr/>
        </p:nvPicPr>
        <p:blipFill>
          <a:blip r:embed="rId3" cstate="print"/>
          <a:srcRect t="3772" b="3812"/>
          <a:stretch>
            <a:fillRect/>
          </a:stretch>
        </p:blipFill>
        <p:spPr bwMode="auto">
          <a:xfrm>
            <a:off x="1119255" y="2302447"/>
            <a:ext cx="10154572" cy="4555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Box 9"/>
          <p:cNvSpPr txBox="1">
            <a:spLocks noChangeArrowheads="1"/>
          </p:cNvSpPr>
          <p:nvPr/>
        </p:nvSpPr>
        <p:spPr bwMode="auto">
          <a:xfrm>
            <a:off x="6807200" y="6657976"/>
            <a:ext cx="40640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00">
                <a:latin typeface="Perpetua" pitchFamily="18" charset="0"/>
              </a:rPr>
              <a:t>http://soils.usda.gov/use/worldsoils/mapindex/popden.html</a:t>
            </a:r>
          </a:p>
        </p:txBody>
      </p:sp>
    </p:spTree>
    <p:extLst>
      <p:ext uri="{BB962C8B-B14F-4D97-AF65-F5344CB8AC3E}">
        <p14:creationId xmlns:p14="http://schemas.microsoft.com/office/powerpoint/2010/main" val="59579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3562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POPULATION DENSITY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058469"/>
            <a:ext cx="11887200" cy="5067695"/>
          </a:xfrm>
        </p:spPr>
        <p:txBody>
          <a:bodyPr/>
          <a:lstStyle/>
          <a:p>
            <a:pPr marL="457200" lvl="1" indent="0">
              <a:buNone/>
            </a:pPr>
            <a:r>
              <a:rPr lang="en-US" sz="3200" dirty="0"/>
              <a:t>US: 	9,826,630 </a:t>
            </a:r>
            <a:r>
              <a:rPr lang="en-US" sz="3200" dirty="0" err="1"/>
              <a:t>sq</a:t>
            </a:r>
            <a:r>
              <a:rPr lang="en-US" sz="3200" dirty="0"/>
              <a:t> km    	</a:t>
            </a:r>
          </a:p>
          <a:p>
            <a:pPr marL="457200" lvl="1" indent="0">
              <a:buNone/>
            </a:pPr>
            <a:r>
              <a:rPr lang="en-US" sz="3200" dirty="0"/>
              <a:t>India:	3,287,590 </a:t>
            </a:r>
            <a:r>
              <a:rPr lang="en-US" sz="3200" dirty="0" err="1"/>
              <a:t>sq</a:t>
            </a:r>
            <a:r>
              <a:rPr lang="en-US" sz="3200" dirty="0"/>
              <a:t> km </a:t>
            </a:r>
            <a:r>
              <a:rPr lang="en-US" sz="2800" dirty="0"/>
              <a:t>(about 1/3 the size of the US)</a:t>
            </a:r>
          </a:p>
        </p:txBody>
      </p:sp>
      <p:sp>
        <p:nvSpPr>
          <p:cNvPr id="14340" name="TextBox 6"/>
          <p:cNvSpPr txBox="1">
            <a:spLocks noChangeArrowheads="1"/>
          </p:cNvSpPr>
          <p:nvPr/>
        </p:nvSpPr>
        <p:spPr bwMode="auto">
          <a:xfrm>
            <a:off x="4470400" y="6657976"/>
            <a:ext cx="38608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00">
                <a:latin typeface="Perpetua" pitchFamily="18" charset="0"/>
              </a:rPr>
              <a:t>Content Source: CIA World Factbook,  2009</a:t>
            </a:r>
          </a:p>
        </p:txBody>
      </p:sp>
      <p:pic>
        <p:nvPicPr>
          <p:cNvPr id="14341" name="Picture 9"/>
          <p:cNvPicPr>
            <a:picLocks noChangeAspect="1" noChangeArrowheads="1"/>
          </p:cNvPicPr>
          <p:nvPr/>
        </p:nvPicPr>
        <p:blipFill>
          <a:blip r:embed="rId3" cstate="print"/>
          <a:srcRect l="64719" t="31042" r="11747" b="41688"/>
          <a:stretch>
            <a:fillRect/>
          </a:stretch>
        </p:blipFill>
        <p:spPr bwMode="auto">
          <a:xfrm>
            <a:off x="2506134" y="2209800"/>
            <a:ext cx="717973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TextBox 9"/>
          <p:cNvSpPr txBox="1">
            <a:spLocks noChangeArrowheads="1"/>
          </p:cNvSpPr>
          <p:nvPr/>
        </p:nvSpPr>
        <p:spPr bwMode="auto">
          <a:xfrm>
            <a:off x="6807200" y="6657976"/>
            <a:ext cx="40640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700">
                <a:latin typeface="Perpetua" pitchFamily="18" charset="0"/>
              </a:rPr>
              <a:t>http://soils.usda.gov/use/worldsoils/mapindex/popden.html</a:t>
            </a:r>
          </a:p>
        </p:txBody>
      </p:sp>
    </p:spTree>
    <p:extLst>
      <p:ext uri="{BB962C8B-B14F-4D97-AF65-F5344CB8AC3E}">
        <p14:creationId xmlns:p14="http://schemas.microsoft.com/office/powerpoint/2010/main" val="35721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524000" y="-1"/>
            <a:ext cx="10058400" cy="987905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dirty="0">
                <a:latin typeface="+mn-lt"/>
              </a:rPr>
              <a:t>INDIA’S POPULATION: FERTILITY RATES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sz="quarter" idx="1"/>
          </p:nvPr>
        </p:nvSpPr>
        <p:spPr>
          <a:xfrm>
            <a:off x="1023730" y="1295400"/>
            <a:ext cx="10558670" cy="2849217"/>
          </a:xfrm>
        </p:spPr>
        <p:txBody>
          <a:bodyPr>
            <a:normAutofit fontScale="92500"/>
          </a:bodyPr>
          <a:lstStyle/>
          <a:p>
            <a:pPr>
              <a:buFont typeface="Wingdings 2" pitchFamily="18" charset="2"/>
              <a:buNone/>
            </a:pPr>
            <a:r>
              <a:rPr lang="en-US" sz="4400" dirty="0"/>
              <a:t>Why does India’s population continue to grow?</a:t>
            </a:r>
          </a:p>
          <a:p>
            <a:pPr lvl="1"/>
            <a:r>
              <a:rPr lang="en-US" sz="3200" dirty="0"/>
              <a:t>Population has more than tripled since 1974</a:t>
            </a:r>
          </a:p>
          <a:p>
            <a:pPr lvl="1"/>
            <a:r>
              <a:rPr lang="en-US" sz="3200" dirty="0"/>
              <a:t>In the 1950’s, the total fertility rate was 5.9 children/woman</a:t>
            </a:r>
          </a:p>
          <a:p>
            <a:pPr lvl="1"/>
            <a:r>
              <a:rPr lang="en-US" sz="3200" dirty="0"/>
              <a:t>The 2016 fertility rate is 2.3 children/woman</a:t>
            </a: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1130" y="3597965"/>
            <a:ext cx="5064766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 for fertility rate of in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1" y="3503543"/>
            <a:ext cx="5370582" cy="316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834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626" y="0"/>
            <a:ext cx="11379200" cy="109696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 dirty="0">
                <a:latin typeface="+mn-lt"/>
              </a:rPr>
              <a:t>Malnourishment is a serious problem in India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1371600"/>
            <a:ext cx="11074400" cy="46482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endParaRPr lang="en-US" dirty="0">
              <a:latin typeface="+mn-lt"/>
            </a:endParaRPr>
          </a:p>
          <a:p>
            <a:pPr eaLnBrk="1" hangingPunct="1">
              <a:buFont typeface="Wingdings 2" pitchFamily="18" charset="2"/>
              <a:buNone/>
            </a:pPr>
            <a:endParaRPr lang="en-US" dirty="0">
              <a:latin typeface="+mn-lt"/>
            </a:endParaRPr>
          </a:p>
        </p:txBody>
      </p:sp>
      <p:pic>
        <p:nvPicPr>
          <p:cNvPr id="3074" name="Picture 2" descr="Image result for malnourishment in the developing wor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5"/>
          <a:stretch/>
        </p:blipFill>
        <p:spPr bwMode="auto">
          <a:xfrm>
            <a:off x="508000" y="1249776"/>
            <a:ext cx="11589125" cy="539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626" y="0"/>
            <a:ext cx="11379200" cy="109696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600" dirty="0">
                <a:latin typeface="+mn-lt"/>
              </a:rPr>
              <a:t>Malnourishment is Getting Better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quarter" idx="1"/>
          </p:nvPr>
        </p:nvSpPr>
        <p:spPr>
          <a:xfrm>
            <a:off x="508000" y="1371600"/>
            <a:ext cx="11074400" cy="46482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endParaRPr lang="en-US" dirty="0">
              <a:latin typeface="+mn-lt"/>
            </a:endParaRPr>
          </a:p>
          <a:p>
            <a:pPr eaLnBrk="1" hangingPunct="1">
              <a:buFont typeface="Wingdings 2" pitchFamily="18" charset="2"/>
              <a:buNone/>
            </a:pPr>
            <a:endParaRPr lang="en-US" dirty="0">
              <a:latin typeface="+mn-lt"/>
            </a:endParaRPr>
          </a:p>
        </p:txBody>
      </p:sp>
      <p:pic>
        <p:nvPicPr>
          <p:cNvPr id="3074" name="Picture 2" descr="Image result for malnourishment in the developing worl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37"/>
          <a:stretch/>
        </p:blipFill>
        <p:spPr bwMode="auto">
          <a:xfrm>
            <a:off x="491400" y="1371600"/>
            <a:ext cx="11700600" cy="51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58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33509"/>
            <a:ext cx="8229600" cy="868362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Food Quantity &amp; Supply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sz="quarter" idx="1"/>
          </p:nvPr>
        </p:nvSpPr>
        <p:spPr>
          <a:xfrm>
            <a:off x="687867" y="1868557"/>
            <a:ext cx="11317836" cy="4989443"/>
          </a:xfrm>
        </p:spPr>
        <p:txBody>
          <a:bodyPr>
            <a:normAutofit/>
          </a:bodyPr>
          <a:lstStyle/>
          <a:p>
            <a:pPr marL="273050" lvl="4" indent="-273050" eaLnBrk="1" fontAlgn="auto" hangingPunct="1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sz="3200" dirty="0">
                <a:latin typeface="+mn-lt"/>
              </a:rPr>
              <a:t>60% of whom live in rural areas with little access to infrastructure, modern technology, and adequate health services</a:t>
            </a:r>
          </a:p>
          <a:p>
            <a:pPr marL="273050" lvl="4" indent="-273050" eaLnBrk="1" fontAlgn="auto" hangingPunct="1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endParaRPr lang="en-US" sz="3200" dirty="0">
              <a:latin typeface="+mn-lt"/>
            </a:endParaRPr>
          </a:p>
          <a:p>
            <a:pPr marL="273050" lvl="4" indent="-273050" eaLnBrk="1" fontAlgn="auto" hangingPunct="1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sz="3200" dirty="0">
                <a:latin typeface="+mn-lt"/>
              </a:rPr>
              <a:t>However, over the last 30 years (thanks to the Green Revolution) India has seen a 106% increase in domestic food production</a:t>
            </a:r>
          </a:p>
          <a:p>
            <a:pPr marL="273050" lvl="4" indent="-273050" eaLnBrk="1" fontAlgn="auto" hangingPunct="1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endParaRPr lang="en-US" sz="3200" dirty="0">
              <a:latin typeface="+mn-lt"/>
            </a:endParaRPr>
          </a:p>
          <a:p>
            <a:pPr marL="273050" lvl="4" indent="-273050" eaLnBrk="1" fontAlgn="auto" hangingPunct="1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/>
            </a:pPr>
            <a:r>
              <a:rPr lang="en-US" sz="3200" dirty="0">
                <a:latin typeface="+mn-lt"/>
              </a:rPr>
              <a:t>India has long experienced a surplus in grain, enough to satisfy the demands of the 46 million children serviced by the Public Distribution Service  (~4.8% of India’s population)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3600" dirty="0">
              <a:latin typeface="+mn-lt"/>
            </a:endParaRPr>
          </a:p>
        </p:txBody>
      </p:sp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50400" y="228601"/>
            <a:ext cx="24892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768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1172825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Sized </a:t>
            </a:r>
            <a:br>
              <a:rPr lang="en-US" dirty="0"/>
            </a:br>
            <a:r>
              <a:rPr lang="en-US" dirty="0"/>
              <a:t>by Population</a:t>
            </a:r>
          </a:p>
        </p:txBody>
      </p:sp>
      <p:pic>
        <p:nvPicPr>
          <p:cNvPr id="38915" name="Picture 3" descr="C:\Documents and Settings\messer\My Documents\Cropper Captures\CropperCapture[6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058" y="1524000"/>
            <a:ext cx="11566044" cy="4648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455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124"/>
            <a:ext cx="12469792" cy="122960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Sized by Income</a:t>
            </a:r>
            <a:br>
              <a:rPr lang="en-US" dirty="0"/>
            </a:br>
            <a:r>
              <a:rPr lang="en-US" dirty="0"/>
              <a:t>Less than $1 a day ($365/year)</a:t>
            </a:r>
          </a:p>
        </p:txBody>
      </p:sp>
      <p:pic>
        <p:nvPicPr>
          <p:cNvPr id="41986" name="Picture 2" descr="C:\Documents and Settings\messer\My Documents\Cropper Captures\CropperCapture[9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110" y="1605100"/>
            <a:ext cx="10443732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503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124"/>
            <a:ext cx="12192000" cy="12648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Sized by Income</a:t>
            </a:r>
            <a:br>
              <a:rPr lang="en-US" dirty="0"/>
            </a:br>
            <a:r>
              <a:rPr lang="en-US" dirty="0"/>
              <a:t>Over $200 a day ($73,000/year)</a:t>
            </a:r>
          </a:p>
        </p:txBody>
      </p:sp>
      <p:pic>
        <p:nvPicPr>
          <p:cNvPr id="40962" name="Picture 2" descr="C:\Documents and Settings\messer\My Documents\Cropper Captures\CropperCapture[8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7073" y="1676400"/>
            <a:ext cx="10443731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898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1" y="111124"/>
            <a:ext cx="11534999" cy="144129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World Sized by </a:t>
            </a:r>
            <a:br>
              <a:rPr lang="en-US" dirty="0"/>
            </a:br>
            <a:r>
              <a:rPr lang="en-US" dirty="0"/>
              <a:t>Internet Usage (Year 2000)</a:t>
            </a:r>
          </a:p>
        </p:txBody>
      </p:sp>
      <p:pic>
        <p:nvPicPr>
          <p:cNvPr id="44034" name="Picture 2" descr="C:\Documents and Settings\messer\My Documents\Cropper Captures\CropperCapture[12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600" y="1752601"/>
            <a:ext cx="10363200" cy="4746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027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124"/>
            <a:ext cx="12192000" cy="165299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World Sized by </a:t>
            </a:r>
            <a:br>
              <a:rPr lang="en-US" dirty="0"/>
            </a:br>
            <a:r>
              <a:rPr lang="en-US" dirty="0"/>
              <a:t>Internet Usage (Year 2007)</a:t>
            </a:r>
          </a:p>
        </p:txBody>
      </p:sp>
      <p:pic>
        <p:nvPicPr>
          <p:cNvPr id="43010" name="Picture 2" descr="C:\Documents and Settings\messer\My Documents\Cropper Captures\CropperCapture[1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384" y="1646753"/>
            <a:ext cx="10566400" cy="4839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071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125"/>
            <a:ext cx="12192000" cy="15471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World Sized by </a:t>
            </a:r>
            <a:br>
              <a:rPr lang="en-US" dirty="0"/>
            </a:br>
            <a:r>
              <a:rPr lang="en-US" dirty="0"/>
              <a:t>Infant Deaths</a:t>
            </a:r>
          </a:p>
        </p:txBody>
      </p:sp>
      <p:pic>
        <p:nvPicPr>
          <p:cNvPr id="45059" name="Picture 3" descr="C:\Documents and Settings\messer\My Documents\Cropper Captures\CropperCapture[20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911" y="1823166"/>
            <a:ext cx="10160000" cy="4356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355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124"/>
            <a:ext cx="12416880" cy="16000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World Sized by </a:t>
            </a:r>
            <a:br>
              <a:rPr lang="en-US" dirty="0"/>
            </a:br>
            <a:r>
              <a:rPr lang="en-US" dirty="0"/>
              <a:t>100 years or older</a:t>
            </a:r>
          </a:p>
        </p:txBody>
      </p:sp>
      <p:pic>
        <p:nvPicPr>
          <p:cNvPr id="46082" name="Picture 2" descr="C:\Documents and Settings\messer\My Documents\Cropper Captures\CropperCapture[19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1800" y="1705312"/>
            <a:ext cx="10484369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327642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EC Final" id="{6D5C0D4E-686E-4FF2-836B-47B1FA62D1BC}" vid="{F622C1B2-A808-4B52-819C-88E430BA9E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APEC Final[1]</Template>
  <TotalTime>189</TotalTime>
  <Words>1546</Words>
  <Application>Microsoft Office PowerPoint</Application>
  <PresentationFormat>Widescreen</PresentationFormat>
  <Paragraphs>150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Garamond</vt:lpstr>
      <vt:lpstr>Perpetua</vt:lpstr>
      <vt:lpstr>Times New Roman</vt:lpstr>
      <vt:lpstr>Wingdings 2</vt:lpstr>
      <vt:lpstr>Theme3</vt:lpstr>
      <vt:lpstr>APEC 100 Sustainable Development</vt:lpstr>
      <vt:lpstr>The World Sized  by Land Area</vt:lpstr>
      <vt:lpstr>The World Sized  by Population</vt:lpstr>
      <vt:lpstr>The World Sized by Income Less than $1 a day ($365/year)</vt:lpstr>
      <vt:lpstr>The World Sized by Income Over $200 a day ($73,000/year)</vt:lpstr>
      <vt:lpstr>The World Sized by  Internet Usage (Year 2000)</vt:lpstr>
      <vt:lpstr>The World Sized by  Internet Usage (Year 2007)</vt:lpstr>
      <vt:lpstr>The World Sized by  Infant Deaths</vt:lpstr>
      <vt:lpstr>The World Sized by  100 years or older</vt:lpstr>
      <vt:lpstr>The World Sized by  Royalties and License Fees Exports</vt:lpstr>
      <vt:lpstr>Exploitation of Natural Resources Necessary for Development?</vt:lpstr>
      <vt:lpstr>Nine Factors to Improve  Human Welfare</vt:lpstr>
      <vt:lpstr>Why Market-Oriented Economy?</vt:lpstr>
      <vt:lpstr>Why Property Rights?</vt:lpstr>
      <vt:lpstr>The Roles of Government from a Capitalist Perspective</vt:lpstr>
      <vt:lpstr>PowerPoint Presentation</vt:lpstr>
      <vt:lpstr>PowerPoint Presentation</vt:lpstr>
      <vt:lpstr> Case Study: International Development in India</vt:lpstr>
      <vt:lpstr>Wealth and Income over time</vt:lpstr>
      <vt:lpstr>POPULATION</vt:lpstr>
      <vt:lpstr>POPULATION DENSITY</vt:lpstr>
      <vt:lpstr>POPULATION DENSITY</vt:lpstr>
      <vt:lpstr>INDIA’S POPULATION: FERTILITY RATES</vt:lpstr>
      <vt:lpstr>Malnourishment is a serious problem in India</vt:lpstr>
      <vt:lpstr>Malnourishment is Getting Better</vt:lpstr>
      <vt:lpstr>Food Quantity &amp; Supply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Kent Messer</dc:creator>
  <cp:lastModifiedBy>Jennifer Egan</cp:lastModifiedBy>
  <cp:revision>18</cp:revision>
  <dcterms:created xsi:type="dcterms:W3CDTF">2016-08-11T13:37:55Z</dcterms:created>
  <dcterms:modified xsi:type="dcterms:W3CDTF">2017-02-21T17:57:44Z</dcterms:modified>
</cp:coreProperties>
</file>